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15"/>
  </p:notesMasterIdLst>
  <p:sldIdLst>
    <p:sldId id="258" r:id="rId3"/>
    <p:sldId id="256" r:id="rId4"/>
    <p:sldId id="257" r:id="rId5"/>
    <p:sldId id="259" r:id="rId6"/>
    <p:sldId id="260" r:id="rId7"/>
    <p:sldId id="261" r:id="rId8"/>
    <p:sldId id="262" r:id="rId9"/>
    <p:sldId id="263" r:id="rId10"/>
    <p:sldId id="270" r:id="rId11"/>
    <p:sldId id="273" r:id="rId12"/>
    <p:sldId id="268"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38" autoAdjust="0"/>
    <p:restoredTop sz="94660"/>
  </p:normalViewPr>
  <p:slideViewPr>
    <p:cSldViewPr snapToGrid="0">
      <p:cViewPr>
        <p:scale>
          <a:sx n="81" d="100"/>
          <a:sy n="81" d="100"/>
        </p:scale>
        <p:origin x="4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D1DEE-3232-8B4C-A3CF-6BAC3D8A32C9}" type="datetimeFigureOut">
              <a:rPr lang="en-US" smtClean="0"/>
              <a:t>4/29/2020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FC9E64-B987-3445-B1B7-28318FAF0434}" type="slidenum">
              <a:rPr lang="en-US" smtClean="0"/>
              <a:t>‹#›</a:t>
            </a:fld>
            <a:endParaRPr lang="en-US"/>
          </a:p>
        </p:txBody>
      </p:sp>
    </p:spTree>
    <p:extLst>
      <p:ext uri="{BB962C8B-B14F-4D97-AF65-F5344CB8AC3E}">
        <p14:creationId xmlns:p14="http://schemas.microsoft.com/office/powerpoint/2010/main" val="930269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 Starter Splash">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1"/>
            <a:ext cx="12192000" cy="6858664"/>
          </a:xfrm>
          <a:prstGeom prst="rect">
            <a:avLst/>
          </a:prstGeom>
        </p:spPr>
      </p:pic>
    </p:spTree>
    <p:extLst>
      <p:ext uri="{BB962C8B-B14F-4D97-AF65-F5344CB8AC3E}">
        <p14:creationId xmlns:p14="http://schemas.microsoft.com/office/powerpoint/2010/main" val="218360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1430A452-E8C1-4191-BEA9-577823D697AD}" type="datetimeFigureOut">
              <a:rPr lang="en-AU" smtClean="0"/>
              <a:t>29/04/2020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60279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1430A452-E8C1-4191-BEA9-577823D697AD}" type="datetimeFigureOut">
              <a:rPr lang="en-AU" smtClean="0"/>
              <a:t>29/04/2020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2214677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30A452-E8C1-4191-BEA9-577823D697AD}" type="datetimeFigureOut">
              <a:rPr lang="en-AU" smtClean="0"/>
              <a:t>29/04/2020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3091479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430A452-E8C1-4191-BEA9-577823D697AD}" type="datetimeFigureOut">
              <a:rPr lang="en-AU" smtClean="0"/>
              <a:t>29/04/2020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114399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430A452-E8C1-4191-BEA9-577823D697AD}" type="datetimeFigureOut">
              <a:rPr lang="en-AU" smtClean="0"/>
              <a:t>29/04/2020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3032259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430A452-E8C1-4191-BEA9-577823D697AD}" type="datetimeFigureOut">
              <a:rPr lang="en-AU" smtClean="0"/>
              <a:t>29/04/2020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2470217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430A452-E8C1-4191-BEA9-577823D697AD}" type="datetimeFigureOut">
              <a:rPr lang="en-AU" smtClean="0"/>
              <a:t>29/04/2020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1774478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ach Starter Splash">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1"/>
            <a:ext cx="12192000" cy="6858664"/>
          </a:xfrm>
          <a:prstGeom prst="rect">
            <a:avLst/>
          </a:prstGeom>
        </p:spPr>
      </p:pic>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29/04/2020</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0574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Icon 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a:prstGeom prst="rect">
            <a:avLst/>
          </a:prstGeom>
        </p:spPr>
        <p:txBody>
          <a:bodyPr/>
          <a:lstStyle/>
          <a:p>
            <a:r>
              <a:rPr lang="en-AU" dirty="0"/>
              <a:t>Symbols</a:t>
            </a:r>
          </a:p>
        </p:txBody>
      </p:sp>
      <p:sp>
        <p:nvSpPr>
          <p:cNvPr id="3" name="Content Placeholder 2"/>
          <p:cNvSpPr>
            <a:spLocks noGrp="1"/>
          </p:cNvSpPr>
          <p:nvPr>
            <p:ph idx="1" hasCustomPrompt="1"/>
          </p:nvPr>
        </p:nvSpPr>
        <p:spPr>
          <a:xfrm>
            <a:off x="2235200" y="1825625"/>
            <a:ext cx="9118600" cy="435133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AU" dirty="0"/>
              <a:t>I do: my turn to talk. This is the explanation section of our lesson where you are required to listen.</a:t>
            </a:r>
          </a:p>
          <a:p>
            <a:endParaRPr lang="en-AU" dirty="0"/>
          </a:p>
          <a:p>
            <a:r>
              <a:rPr lang="en-AU" dirty="0"/>
              <a:t>We do: this is where we discuss or work on the concepts together.</a:t>
            </a:r>
          </a:p>
          <a:p>
            <a:endParaRPr lang="en-AU" dirty="0"/>
          </a:p>
          <a:p>
            <a:r>
              <a:rPr lang="en-AU" dirty="0"/>
              <a:t>You do: your turn to be involved. You may be working in a group or on an activity individually.</a:t>
            </a:r>
          </a:p>
          <a:p>
            <a:endParaRPr lang="en-AU" dirty="0"/>
          </a:p>
          <a:p>
            <a:endParaRPr lang="en-AU"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29/04/2020</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563606"/>
            <a:ext cx="1080000" cy="1080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1690688"/>
            <a:ext cx="1080000" cy="10800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3127147"/>
            <a:ext cx="1080000" cy="1080000"/>
          </a:xfrm>
          <a:prstGeom prst="rect">
            <a:avLst/>
          </a:prstGeom>
        </p:spPr>
      </p:pic>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1430A452-E8C1-4191-BEA9-577823D697AD}" type="datetimeFigureOut">
              <a:rPr lang="en-AU" smtClean="0"/>
              <a:t>29/04/2020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8610600" y="6356350"/>
            <a:ext cx="2057400" cy="365125"/>
          </a:xfrm>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1959589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each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1191986" y="6356350"/>
            <a:ext cx="2389414" cy="365125"/>
          </a:xfrm>
          <a:prstGeom prst="rect">
            <a:avLst/>
          </a:prstGeom>
        </p:spPr>
        <p:txBody>
          <a:bodyPr/>
          <a:lstStyle/>
          <a:p>
            <a:fld id="{1430A452-E8C1-4191-BEA9-577823D697AD}" type="datetimeFigureOut">
              <a:rPr lang="en-AU" smtClean="0"/>
              <a:t>29/04/2020</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1823357"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Student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1191986" y="6356350"/>
            <a:ext cx="2389414" cy="365125"/>
          </a:xfrm>
          <a:prstGeom prst="rect">
            <a:avLst/>
          </a:prstGeom>
        </p:spPr>
        <p:txBody>
          <a:bodyPr/>
          <a:lstStyle/>
          <a:p>
            <a:fld id="{1430A452-E8C1-4191-BEA9-577823D697AD}" type="datetimeFigureOut">
              <a:rPr lang="en-AU" smtClean="0"/>
              <a:t>29/04/2020</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1823357"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eacher and Student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1191986" y="6356350"/>
            <a:ext cx="2389414" cy="365125"/>
          </a:xfrm>
          <a:prstGeom prst="rect">
            <a:avLst/>
          </a:prstGeom>
        </p:spPr>
        <p:txBody>
          <a:bodyPr/>
          <a:lstStyle/>
          <a:p>
            <a:fld id="{1430A452-E8C1-4191-BEA9-577823D697AD}" type="datetimeFigureOut">
              <a:rPr lang="en-AU" smtClean="0"/>
              <a:t>29/04/2020</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1823357" cy="365125"/>
          </a:xfrm>
          <a:prstGeom prst="rect">
            <a:avLst/>
          </a:prstGeom>
        </p:spPr>
        <p:txBody>
          <a:bodyPr/>
          <a:lstStyle/>
          <a:p>
            <a:fld id="{19D9B1D3-87FE-4D50-93E1-DF0A22661CCB}"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29/04/2020</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29/04/2020</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29/04/2020</a:t>
            </a:fld>
            <a:endParaRPr lang="en-AU"/>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29/04/2020</a:t>
            </a:fld>
            <a:endParaRPr lang="en-AU"/>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AU"/>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29/04/2020</a:t>
            </a:fld>
            <a:endParaRPr lang="en-AU"/>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29/04/2020</a:t>
            </a:fld>
            <a:endParaRPr lang="en-AU"/>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29/04/2020</a:t>
            </a:fld>
            <a:endParaRPr lang="en-AU"/>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con 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dirty="0"/>
              <a:t>Symbols</a:t>
            </a:r>
          </a:p>
        </p:txBody>
      </p:sp>
      <p:sp>
        <p:nvSpPr>
          <p:cNvPr id="3" name="Content Placeholder 2"/>
          <p:cNvSpPr>
            <a:spLocks noGrp="1"/>
          </p:cNvSpPr>
          <p:nvPr>
            <p:ph idx="1" hasCustomPrompt="1"/>
          </p:nvPr>
        </p:nvSpPr>
        <p:spPr>
          <a:xfrm>
            <a:off x="2235200" y="1825625"/>
            <a:ext cx="9118600" cy="435133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AU" dirty="0"/>
              <a:t>I do: my turn to talk. This is the explanation section of our lesson where you are required to listen.</a:t>
            </a:r>
          </a:p>
          <a:p>
            <a:endParaRPr lang="en-AU" dirty="0"/>
          </a:p>
          <a:p>
            <a:r>
              <a:rPr lang="en-AU" dirty="0"/>
              <a:t>We do: this is where we discuss or work on the concepts together.</a:t>
            </a:r>
          </a:p>
          <a:p>
            <a:endParaRPr lang="en-AU" dirty="0"/>
          </a:p>
          <a:p>
            <a:r>
              <a:rPr lang="en-AU" dirty="0"/>
              <a:t>You do: your turn to be involved. You may be working in a group or on an activity individually.</a:t>
            </a:r>
          </a:p>
          <a:p>
            <a:endParaRPr lang="en-AU" dirty="0"/>
          </a:p>
          <a:p>
            <a:endParaRPr lang="en-AU" dirty="0"/>
          </a:p>
        </p:txBody>
      </p:sp>
      <p:sp>
        <p:nvSpPr>
          <p:cNvPr id="4" name="Date Placeholder 3"/>
          <p:cNvSpPr>
            <a:spLocks noGrp="1"/>
          </p:cNvSpPr>
          <p:nvPr>
            <p:ph type="dt" sz="half" idx="10"/>
          </p:nvPr>
        </p:nvSpPr>
        <p:spPr/>
        <p:txBody>
          <a:bodyPr/>
          <a:lstStyle/>
          <a:p>
            <a:fld id="{1430A452-E8C1-4191-BEA9-577823D697AD}" type="datetimeFigureOut">
              <a:rPr lang="en-AU" smtClean="0"/>
              <a:t>29/04/2020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D9B1D3-87FE-4D50-93E1-DF0A22661CCB}"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563606"/>
            <a:ext cx="1080000" cy="1080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1690688"/>
            <a:ext cx="1080000" cy="10800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3127147"/>
            <a:ext cx="1080000" cy="1080000"/>
          </a:xfrm>
          <a:prstGeom prst="rect">
            <a:avLst/>
          </a:prstGeom>
        </p:spPr>
      </p:pic>
    </p:spTree>
    <p:extLst>
      <p:ext uri="{BB962C8B-B14F-4D97-AF65-F5344CB8AC3E}">
        <p14:creationId xmlns:p14="http://schemas.microsoft.com/office/powerpoint/2010/main" val="2885370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AU"/>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29/04/2020</a:t>
            </a:fld>
            <a:endParaRPr lang="en-AU"/>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29/04/2020</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29/04/2020</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ach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838200" y="1690688"/>
            <a:ext cx="10515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1191986" y="6356350"/>
            <a:ext cx="2389414" cy="365125"/>
          </a:xfrm>
        </p:spPr>
        <p:txBody>
          <a:bodyPr/>
          <a:lstStyle/>
          <a:p>
            <a:fld id="{1430A452-E8C1-4191-BEA9-577823D697AD}" type="datetimeFigureOut">
              <a:rPr lang="en-AU" smtClean="0"/>
              <a:t>29/04/2020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8610600" y="6356350"/>
            <a:ext cx="1823357" cy="365125"/>
          </a:xfrm>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2874772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tudent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838200" y="1690688"/>
            <a:ext cx="10515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1191986" y="6356350"/>
            <a:ext cx="2389414" cy="365125"/>
          </a:xfrm>
        </p:spPr>
        <p:txBody>
          <a:bodyPr/>
          <a:lstStyle/>
          <a:p>
            <a:fld id="{1430A452-E8C1-4191-BEA9-577823D697AD}" type="datetimeFigureOut">
              <a:rPr lang="en-AU" smtClean="0"/>
              <a:t>29/04/2020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8610600" y="6356350"/>
            <a:ext cx="1823357" cy="365125"/>
          </a:xfrm>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4291306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acher and Studen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838200" y="1690688"/>
            <a:ext cx="10515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1191986" y="6356350"/>
            <a:ext cx="2389414" cy="365125"/>
          </a:xfrm>
        </p:spPr>
        <p:txBody>
          <a:bodyPr/>
          <a:lstStyle/>
          <a:p>
            <a:fld id="{1430A452-E8C1-4191-BEA9-577823D697AD}" type="datetimeFigureOut">
              <a:rPr lang="en-AU" smtClean="0"/>
              <a:t>29/04/2020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8610600" y="6356350"/>
            <a:ext cx="1823357" cy="365125"/>
          </a:xfrm>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505276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430A452-E8C1-4191-BEA9-577823D697AD}" type="datetimeFigureOut">
              <a:rPr lang="en-AU" smtClean="0"/>
              <a:t>29/04/2020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1742985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430A452-E8C1-4191-BEA9-577823D697AD}" type="datetimeFigureOut">
              <a:rPr lang="en-AU" smtClean="0"/>
              <a:t>29/04/2020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3361650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1430A452-E8C1-4191-BEA9-577823D697AD}" type="datetimeFigureOut">
              <a:rPr lang="en-AU" smtClean="0"/>
              <a:t>29/04/2020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3611220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0.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29B5CC-78FE-4CD4-AADF-481E117FB244}"/>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17" y="0"/>
            <a:ext cx="12190765" cy="6858000"/>
          </a:xfrm>
          <a:prstGeom prst="rect">
            <a:avLst/>
          </a:prstGeom>
        </p:spPr>
      </p:pic>
      <p:pic>
        <p:nvPicPr>
          <p:cNvPr id="7" name="Picture 6"/>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0A452-E8C1-4191-BEA9-577823D697AD}" type="datetimeFigureOut">
              <a:rPr lang="en-AU" smtClean="0"/>
              <a:t>29/04/2020</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01121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9B1D3-87FE-4D50-93E1-DF0A22661CCB}" type="slidenum">
              <a:rPr lang="en-AU" smtClean="0"/>
              <a:t>‹#›</a:t>
            </a:fld>
            <a:endParaRPr lang="en-AU"/>
          </a:p>
        </p:txBody>
      </p:sp>
    </p:spTree>
    <p:extLst>
      <p:ext uri="{BB962C8B-B14F-4D97-AF65-F5344CB8AC3E}">
        <p14:creationId xmlns:p14="http://schemas.microsoft.com/office/powerpoint/2010/main" val="2522571764"/>
      </p:ext>
    </p:extLst>
  </p:cSld>
  <p:clrMap bg1="lt1" tx1="dk1" bg2="lt2" tx2="dk2" accent1="accent1" accent2="accent2" accent3="accent3" accent4="accent4" accent5="accent5" accent6="accent6" hlink="hlink" folHlink="folHlink"/>
  <p:sldLayoutIdLst>
    <p:sldLayoutId id="2147483663" r:id="rId1"/>
    <p:sldLayoutId id="2147483649" r:id="rId2"/>
    <p:sldLayoutId id="2147483664" r:id="rId3"/>
    <p:sldLayoutId id="2147483650" r:id="rId4"/>
    <p:sldLayoutId id="2147483661" r:id="rId5"/>
    <p:sldLayoutId id="2147483662" r:id="rId6"/>
    <p:sldLayoutId id="214748366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8"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0A452-E8C1-4191-BEA9-577823D697AD}" type="datetimeFigureOut">
              <a:rPr lang="en-AU" smtClean="0"/>
              <a:t>29/04/2020</a:t>
            </a:fld>
            <a:endParaRPr lang="en-AU"/>
          </a:p>
        </p:txBody>
      </p:sp>
      <p:sp>
        <p:nvSpPr>
          <p:cNvPr id="10"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11" name="Slide Number Placeholder 5"/>
          <p:cNvSpPr>
            <a:spLocks noGrp="1"/>
          </p:cNvSpPr>
          <p:nvPr>
            <p:ph type="sldNum" sz="quarter" idx="4"/>
          </p:nvPr>
        </p:nvSpPr>
        <p:spPr>
          <a:xfrm>
            <a:off x="8610600" y="6356350"/>
            <a:ext cx="201121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9B1D3-87FE-4D50-93E1-DF0A22661CCB}" type="slidenum">
              <a:rPr lang="en-AU" smtClean="0"/>
              <a:t>‹#›</a:t>
            </a:fld>
            <a:endParaRPr lang="en-AU"/>
          </a:p>
        </p:txBody>
      </p:sp>
      <p:pic>
        <p:nvPicPr>
          <p:cNvPr id="13" name="Picture 12"/>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718776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Teacher Notes</a:t>
            </a:r>
          </a:p>
        </p:txBody>
      </p:sp>
      <p:sp>
        <p:nvSpPr>
          <p:cNvPr id="5" name="Content Placeholder 4"/>
          <p:cNvSpPr>
            <a:spLocks noGrp="1"/>
          </p:cNvSpPr>
          <p:nvPr>
            <p:ph idx="1"/>
          </p:nvPr>
        </p:nvSpPr>
        <p:spPr/>
        <p:txBody>
          <a:bodyPr/>
          <a:lstStyle/>
          <a:p>
            <a:endParaRPr lang="en-AU"/>
          </a:p>
        </p:txBody>
      </p:sp>
    </p:spTree>
    <p:extLst>
      <p:ext uri="{BB962C8B-B14F-4D97-AF65-F5344CB8AC3E}">
        <p14:creationId xmlns:p14="http://schemas.microsoft.com/office/powerpoint/2010/main" val="1152616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8F129-3831-46A2-B6B9-DE8B62679EB8}"/>
              </a:ext>
            </a:extLst>
          </p:cNvPr>
          <p:cNvSpPr>
            <a:spLocks noGrp="1"/>
          </p:cNvSpPr>
          <p:nvPr>
            <p:ph type="title"/>
          </p:nvPr>
        </p:nvSpPr>
        <p:spPr/>
        <p:txBody>
          <a:bodyPr/>
          <a:lstStyle/>
          <a:p>
            <a:pPr algn="ctr"/>
            <a:r>
              <a:rPr lang="en-AU" dirty="0"/>
              <a:t>Language in Procedure Texts</a:t>
            </a:r>
          </a:p>
        </p:txBody>
      </p:sp>
      <p:sp>
        <p:nvSpPr>
          <p:cNvPr id="4" name="Content Placeholder 10">
            <a:extLst>
              <a:ext uri="{FF2B5EF4-FFF2-40B4-BE49-F238E27FC236}">
                <a16:creationId xmlns:a16="http://schemas.microsoft.com/office/drawing/2014/main" id="{1035FF78-C307-4ABC-9FE9-79C4EE33ABA1}"/>
              </a:ext>
            </a:extLst>
          </p:cNvPr>
          <p:cNvSpPr>
            <a:spLocks noGrp="1"/>
          </p:cNvSpPr>
          <p:nvPr>
            <p:ph idx="1"/>
          </p:nvPr>
        </p:nvSpPr>
        <p:spPr>
          <a:xfrm>
            <a:off x="1432849" y="2824434"/>
            <a:ext cx="6892616" cy="954107"/>
          </a:xfrm>
          <a:ln>
            <a:solidFill>
              <a:schemeClr val="tx1"/>
            </a:solidFill>
          </a:ln>
        </p:spPr>
        <p:txBody>
          <a:bodyPr>
            <a:noAutofit/>
          </a:bodyPr>
          <a:lstStyle/>
          <a:p>
            <a:pPr marL="0" indent="0" algn="ctr">
              <a:buNone/>
            </a:pPr>
            <a:r>
              <a:rPr lang="en-AU" b="1" dirty="0">
                <a:solidFill>
                  <a:srgbClr val="FF0000"/>
                </a:solidFill>
              </a:rPr>
              <a:t>Action Verbs</a:t>
            </a:r>
          </a:p>
          <a:p>
            <a:pPr marL="0" indent="0" algn="ctr">
              <a:buNone/>
            </a:pPr>
            <a:r>
              <a:rPr lang="en-AU" dirty="0"/>
              <a:t>An action verb is a doing word.</a:t>
            </a:r>
          </a:p>
        </p:txBody>
      </p:sp>
      <p:sp>
        <p:nvSpPr>
          <p:cNvPr id="7" name="Rectangle 6">
            <a:extLst>
              <a:ext uri="{FF2B5EF4-FFF2-40B4-BE49-F238E27FC236}">
                <a16:creationId xmlns:a16="http://schemas.microsoft.com/office/drawing/2014/main" id="{46E3CF47-BB5B-4633-BC01-44F2F14EE9F2}"/>
              </a:ext>
            </a:extLst>
          </p:cNvPr>
          <p:cNvSpPr/>
          <p:nvPr/>
        </p:nvSpPr>
        <p:spPr>
          <a:xfrm>
            <a:off x="1411363" y="5095818"/>
            <a:ext cx="6914103" cy="954107"/>
          </a:xfrm>
          <a:prstGeom prst="rect">
            <a:avLst/>
          </a:prstGeom>
          <a:ln>
            <a:solidFill>
              <a:schemeClr val="tx1"/>
            </a:solidFill>
          </a:ln>
        </p:spPr>
        <p:txBody>
          <a:bodyPr wrap="square">
            <a:spAutoFit/>
          </a:bodyPr>
          <a:lstStyle/>
          <a:p>
            <a:pPr algn="ctr"/>
            <a:r>
              <a:rPr lang="en-AU" sz="2800" b="1" dirty="0">
                <a:solidFill>
                  <a:srgbClr val="00B050"/>
                </a:solidFill>
              </a:rPr>
              <a:t>Adverbial Phrase</a:t>
            </a:r>
          </a:p>
          <a:p>
            <a:pPr algn="ctr"/>
            <a:r>
              <a:rPr lang="en-AU" sz="2800" dirty="0"/>
              <a:t>An adverbial phrase tells when, where or how.</a:t>
            </a:r>
          </a:p>
        </p:txBody>
      </p:sp>
      <p:pic>
        <p:nvPicPr>
          <p:cNvPr id="8" name="Picture 7">
            <a:extLst>
              <a:ext uri="{FF2B5EF4-FFF2-40B4-BE49-F238E27FC236}">
                <a16:creationId xmlns:a16="http://schemas.microsoft.com/office/drawing/2014/main" id="{58A7842C-3E7B-4824-B29D-057894C3C6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9268" y="1688742"/>
            <a:ext cx="2296655" cy="4361183"/>
          </a:xfrm>
          <a:prstGeom prst="rect">
            <a:avLst/>
          </a:prstGeom>
        </p:spPr>
      </p:pic>
      <p:sp>
        <p:nvSpPr>
          <p:cNvPr id="9" name="Content Placeholder 10">
            <a:extLst>
              <a:ext uri="{FF2B5EF4-FFF2-40B4-BE49-F238E27FC236}">
                <a16:creationId xmlns:a16="http://schemas.microsoft.com/office/drawing/2014/main" id="{11565F13-3DAD-4070-AD55-2D7BDD75F6EE}"/>
              </a:ext>
            </a:extLst>
          </p:cNvPr>
          <p:cNvSpPr txBox="1">
            <a:spLocks/>
          </p:cNvSpPr>
          <p:nvPr/>
        </p:nvSpPr>
        <p:spPr>
          <a:xfrm>
            <a:off x="1432850" y="1688742"/>
            <a:ext cx="6892615" cy="954107"/>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b="1" dirty="0">
                <a:solidFill>
                  <a:schemeClr val="accent2"/>
                </a:solidFill>
              </a:rPr>
              <a:t>Common Nouns</a:t>
            </a:r>
          </a:p>
          <a:p>
            <a:pPr marL="0" indent="0" algn="ctr">
              <a:buNone/>
            </a:pPr>
            <a:r>
              <a:rPr lang="en-AU" dirty="0"/>
              <a:t>A common noun is a person, place or thing.</a:t>
            </a:r>
          </a:p>
        </p:txBody>
      </p:sp>
      <p:sp>
        <p:nvSpPr>
          <p:cNvPr id="10" name="Content Placeholder 10">
            <a:extLst>
              <a:ext uri="{FF2B5EF4-FFF2-40B4-BE49-F238E27FC236}">
                <a16:creationId xmlns:a16="http://schemas.microsoft.com/office/drawing/2014/main" id="{05DD412E-A539-4693-B993-4E5DB6B0A4A3}"/>
              </a:ext>
            </a:extLst>
          </p:cNvPr>
          <p:cNvSpPr txBox="1">
            <a:spLocks/>
          </p:cNvSpPr>
          <p:nvPr/>
        </p:nvSpPr>
        <p:spPr>
          <a:xfrm>
            <a:off x="1432850" y="3960126"/>
            <a:ext cx="6892616" cy="954107"/>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b="1" dirty="0">
                <a:solidFill>
                  <a:srgbClr val="0070C0"/>
                </a:solidFill>
              </a:rPr>
              <a:t>Adverbs</a:t>
            </a:r>
          </a:p>
          <a:p>
            <a:pPr marL="0" indent="0" algn="ctr">
              <a:buNone/>
            </a:pPr>
            <a:r>
              <a:rPr lang="en-AU" dirty="0"/>
              <a:t>An adverb describes a verb.</a:t>
            </a:r>
          </a:p>
        </p:txBody>
      </p:sp>
    </p:spTree>
    <p:extLst>
      <p:ext uri="{BB962C8B-B14F-4D97-AF65-F5344CB8AC3E}">
        <p14:creationId xmlns:p14="http://schemas.microsoft.com/office/powerpoint/2010/main" val="3735480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E606-AF9B-4487-BE61-A0F56688BDB6}"/>
              </a:ext>
            </a:extLst>
          </p:cNvPr>
          <p:cNvSpPr>
            <a:spLocks noGrp="1"/>
          </p:cNvSpPr>
          <p:nvPr>
            <p:ph type="title"/>
          </p:nvPr>
        </p:nvSpPr>
        <p:spPr/>
        <p:txBody>
          <a:bodyPr/>
          <a:lstStyle/>
          <a:p>
            <a:pPr algn="ctr"/>
            <a:r>
              <a:rPr lang="en-AU" dirty="0"/>
              <a:t>Procedure Text Language - Example</a:t>
            </a:r>
          </a:p>
        </p:txBody>
      </p:sp>
      <p:graphicFrame>
        <p:nvGraphicFramePr>
          <p:cNvPr id="4" name="Content Placeholder 3">
            <a:extLst>
              <a:ext uri="{FF2B5EF4-FFF2-40B4-BE49-F238E27FC236}">
                <a16:creationId xmlns:a16="http://schemas.microsoft.com/office/drawing/2014/main" id="{63620484-1924-4DFA-9FCD-D9CD0A09F25A}"/>
              </a:ext>
            </a:extLst>
          </p:cNvPr>
          <p:cNvGraphicFramePr>
            <a:graphicFrameLocks noGrp="1"/>
          </p:cNvGraphicFramePr>
          <p:nvPr>
            <p:ph idx="1"/>
            <p:extLst>
              <p:ext uri="{D42A27DB-BD31-4B8C-83A1-F6EECF244321}">
                <p14:modId xmlns:p14="http://schemas.microsoft.com/office/powerpoint/2010/main" val="763735436"/>
              </p:ext>
            </p:extLst>
          </p:nvPr>
        </p:nvGraphicFramePr>
        <p:xfrm>
          <a:off x="838200" y="1690688"/>
          <a:ext cx="10515600" cy="4023360"/>
        </p:xfrm>
        <a:graphic>
          <a:graphicData uri="http://schemas.openxmlformats.org/drawingml/2006/table">
            <a:tbl>
              <a:tblPr firstRow="1" bandRow="1">
                <a:tableStyleId>{5C22544A-7EE6-4342-B048-85BDC9FD1C3A}</a:tableStyleId>
              </a:tblPr>
              <a:tblGrid>
                <a:gridCol w="2945235">
                  <a:extLst>
                    <a:ext uri="{9D8B030D-6E8A-4147-A177-3AD203B41FA5}">
                      <a16:colId xmlns:a16="http://schemas.microsoft.com/office/drawing/2014/main" val="2975713425"/>
                    </a:ext>
                  </a:extLst>
                </a:gridCol>
                <a:gridCol w="7570365">
                  <a:extLst>
                    <a:ext uri="{9D8B030D-6E8A-4147-A177-3AD203B41FA5}">
                      <a16:colId xmlns:a16="http://schemas.microsoft.com/office/drawing/2014/main" val="2573691158"/>
                    </a:ext>
                  </a:extLst>
                </a:gridCol>
              </a:tblGrid>
              <a:tr h="370840">
                <a:tc>
                  <a:txBody>
                    <a:bodyPr/>
                    <a:lstStyle/>
                    <a:p>
                      <a:pPr algn="ctr"/>
                      <a:endParaRPr lang="en-AU" sz="2000" b="0" dirty="0">
                        <a:solidFill>
                          <a:schemeClr val="tx1"/>
                        </a:solidFill>
                      </a:endParaRPr>
                    </a:p>
                    <a:p>
                      <a:pPr algn="ctr"/>
                      <a:r>
                        <a:rPr lang="en-AU" sz="2000" b="1" dirty="0">
                          <a:solidFill>
                            <a:schemeClr val="accent2"/>
                          </a:solidFill>
                        </a:rPr>
                        <a:t>Common Nouns</a:t>
                      </a:r>
                    </a:p>
                    <a:p>
                      <a:pPr algn="ctr"/>
                      <a:endParaRPr lang="en-AU"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2000" b="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0" dirty="0">
                          <a:solidFill>
                            <a:schemeClr val="tx1"/>
                          </a:solidFill>
                        </a:rPr>
                        <a:t>Squeeze some </a:t>
                      </a:r>
                      <a:r>
                        <a:rPr lang="en-AU" sz="2000" b="1" dirty="0">
                          <a:solidFill>
                            <a:schemeClr val="accent2"/>
                          </a:solidFill>
                        </a:rPr>
                        <a:t>toothpaste</a:t>
                      </a:r>
                      <a:r>
                        <a:rPr lang="en-AU" sz="2000" b="0" dirty="0">
                          <a:solidFill>
                            <a:schemeClr val="tx1"/>
                          </a:solidFill>
                        </a:rPr>
                        <a:t> on the </a:t>
                      </a:r>
                      <a:r>
                        <a:rPr lang="en-AU" sz="2000" b="1" dirty="0">
                          <a:solidFill>
                            <a:schemeClr val="accent2"/>
                          </a:solidFill>
                        </a:rPr>
                        <a:t>toothbrush</a:t>
                      </a:r>
                      <a:r>
                        <a:rPr lang="en-AU" sz="2000" b="0" dirty="0">
                          <a:solidFill>
                            <a:schemeClr val="tx1"/>
                          </a:solidFill>
                        </a:rPr>
                        <a:t>.</a:t>
                      </a:r>
                    </a:p>
                    <a:p>
                      <a:pPr algn="ctr"/>
                      <a:endParaRPr lang="en-AU"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690073"/>
                  </a:ext>
                </a:extLst>
              </a:tr>
              <a:tr h="370840">
                <a:tc>
                  <a:txBody>
                    <a:bodyPr/>
                    <a:lstStyle/>
                    <a:p>
                      <a:pPr algn="ctr"/>
                      <a:endParaRPr lang="en-AU" sz="2000" b="0" dirty="0">
                        <a:solidFill>
                          <a:schemeClr val="tx1"/>
                        </a:solidFill>
                      </a:endParaRPr>
                    </a:p>
                    <a:p>
                      <a:pPr algn="ctr"/>
                      <a:r>
                        <a:rPr lang="en-AU" sz="2000" b="1" dirty="0">
                          <a:solidFill>
                            <a:srgbClr val="FF0000"/>
                          </a:solidFill>
                        </a:rPr>
                        <a:t>Action Verbs</a:t>
                      </a:r>
                    </a:p>
                    <a:p>
                      <a:pPr algn="ctr"/>
                      <a:endParaRPr lang="en-AU"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2000" b="0" dirty="0">
                        <a:solidFill>
                          <a:schemeClr val="tx1"/>
                        </a:solidFill>
                      </a:endParaRPr>
                    </a:p>
                    <a:p>
                      <a:pPr marL="0" indent="0" algn="ctr">
                        <a:buFont typeface="+mj-lt"/>
                        <a:buNone/>
                      </a:pPr>
                      <a:r>
                        <a:rPr lang="en-AU" sz="2000" b="1" dirty="0">
                          <a:solidFill>
                            <a:srgbClr val="FF0000"/>
                          </a:solidFill>
                        </a:rPr>
                        <a:t>Put</a:t>
                      </a:r>
                      <a:r>
                        <a:rPr lang="en-AU" sz="2000" b="0" dirty="0">
                          <a:solidFill>
                            <a:schemeClr val="tx1"/>
                          </a:solidFill>
                        </a:rPr>
                        <a:t> your toothbrush under some water.</a:t>
                      </a:r>
                    </a:p>
                    <a:p>
                      <a:pPr algn="ctr"/>
                      <a:endParaRPr lang="en-AU"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2339754"/>
                  </a:ext>
                </a:extLst>
              </a:tr>
              <a:tr h="370840">
                <a:tc>
                  <a:txBody>
                    <a:bodyPr/>
                    <a:lstStyle/>
                    <a:p>
                      <a:pPr algn="ctr"/>
                      <a:endParaRPr lang="en-AU" sz="2000" b="0" dirty="0">
                        <a:solidFill>
                          <a:schemeClr val="tx1"/>
                        </a:solidFill>
                      </a:endParaRPr>
                    </a:p>
                    <a:p>
                      <a:pPr algn="ctr"/>
                      <a:r>
                        <a:rPr lang="en-AU" sz="2000" b="1" dirty="0">
                          <a:solidFill>
                            <a:srgbClr val="0070C0"/>
                          </a:solidFill>
                        </a:rPr>
                        <a:t>Adverbs</a:t>
                      </a:r>
                    </a:p>
                    <a:p>
                      <a:pPr algn="ctr"/>
                      <a:endParaRPr lang="en-AU"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2000" b="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0" dirty="0">
                          <a:solidFill>
                            <a:schemeClr val="tx1"/>
                          </a:solidFill>
                        </a:rPr>
                        <a:t>Brush your teeth </a:t>
                      </a:r>
                      <a:r>
                        <a:rPr lang="en-AU" sz="2000" b="1" dirty="0">
                          <a:solidFill>
                            <a:srgbClr val="0070C0"/>
                          </a:solidFill>
                        </a:rPr>
                        <a:t>thoroughly</a:t>
                      </a:r>
                      <a:r>
                        <a:rPr lang="en-AU" sz="2000" b="0" dirty="0">
                          <a:solidFill>
                            <a:schemeClr val="tx1"/>
                          </a:solidFill>
                        </a:rPr>
                        <a:t> for three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7233127"/>
                  </a:ext>
                </a:extLst>
              </a:tr>
              <a:tr h="370840">
                <a:tc>
                  <a:txBody>
                    <a:bodyPr/>
                    <a:lstStyle/>
                    <a:p>
                      <a:pPr algn="ctr"/>
                      <a:endParaRPr lang="en-AU" sz="2000" b="0" dirty="0">
                        <a:solidFill>
                          <a:schemeClr val="tx1"/>
                        </a:solidFill>
                      </a:endParaRPr>
                    </a:p>
                    <a:p>
                      <a:pPr algn="ctr"/>
                      <a:r>
                        <a:rPr lang="en-AU" sz="2000" b="1" dirty="0">
                          <a:solidFill>
                            <a:srgbClr val="00B050"/>
                          </a:solidFill>
                        </a:rPr>
                        <a:t>Adverbial Phrase</a:t>
                      </a:r>
                    </a:p>
                    <a:p>
                      <a:pPr algn="ctr"/>
                      <a:endParaRPr lang="en-AU"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2000" b="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0" dirty="0">
                          <a:solidFill>
                            <a:schemeClr val="tx1"/>
                          </a:solidFill>
                        </a:rPr>
                        <a:t>Rinse your mouth and the toothbrush </a:t>
                      </a:r>
                      <a:r>
                        <a:rPr lang="en-AU" sz="2000" b="1" dirty="0">
                          <a:solidFill>
                            <a:srgbClr val="00B050"/>
                          </a:solidFill>
                        </a:rPr>
                        <a:t>with water</a:t>
                      </a:r>
                      <a:r>
                        <a:rPr lang="en-AU" sz="2000" b="0" dirty="0">
                          <a:solidFill>
                            <a:schemeClr val="tx1"/>
                          </a:solidFill>
                        </a:rPr>
                        <a:t>.</a:t>
                      </a:r>
                      <a:endParaRPr lang="en-US" sz="2000" b="0" dirty="0">
                        <a:solidFill>
                          <a:schemeClr val="tx1"/>
                        </a:solidFill>
                      </a:endParaRPr>
                    </a:p>
                    <a:p>
                      <a:pPr algn="ctr"/>
                      <a:endParaRPr lang="en-AU"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1646815"/>
                  </a:ext>
                </a:extLst>
              </a:tr>
            </a:tbl>
          </a:graphicData>
        </a:graphic>
      </p:graphicFrame>
    </p:spTree>
    <p:extLst>
      <p:ext uri="{BB962C8B-B14F-4D97-AF65-F5344CB8AC3E}">
        <p14:creationId xmlns:p14="http://schemas.microsoft.com/office/powerpoint/2010/main" val="3965429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Plan &amp; Draft</a:t>
            </a:r>
            <a:endParaRPr lang="en-AU" dirty="0"/>
          </a:p>
        </p:txBody>
      </p:sp>
      <p:sp>
        <p:nvSpPr>
          <p:cNvPr id="3" name="Content Placeholder 2"/>
          <p:cNvSpPr>
            <a:spLocks noGrp="1"/>
          </p:cNvSpPr>
          <p:nvPr>
            <p:ph idx="1"/>
          </p:nvPr>
        </p:nvSpPr>
        <p:spPr/>
        <p:txBody>
          <a:bodyPr>
            <a:normAutofit lnSpcReduction="10000"/>
          </a:bodyPr>
          <a:lstStyle/>
          <a:p>
            <a:r>
              <a:rPr lang="en-AU" dirty="0" smtClean="0"/>
              <a:t>The first thing you need to do is decide what topic you are going to create a procedural text about. You are trying to ‘teach’ another person how to do something following simple step by step instructions. The examples given are quite basic as they are showing you the required structure.  Be adventurous with what you decide to do! Be sure to include every step that is involved. </a:t>
            </a:r>
          </a:p>
          <a:p>
            <a:r>
              <a:rPr lang="en-AU" dirty="0" smtClean="0"/>
              <a:t>It can be a recipe</a:t>
            </a:r>
          </a:p>
          <a:p>
            <a:r>
              <a:rPr lang="en-AU" dirty="0" smtClean="0"/>
              <a:t>It can be an instructional manual describing how to create something like an origami crane. </a:t>
            </a:r>
          </a:p>
          <a:p>
            <a:r>
              <a:rPr lang="en-AU" dirty="0" smtClean="0"/>
              <a:t>It can be something you have made out of recyclable materials found around your home. </a:t>
            </a:r>
          </a:p>
          <a:p>
            <a:endParaRPr lang="en-AU" dirty="0"/>
          </a:p>
        </p:txBody>
      </p:sp>
    </p:spTree>
    <p:extLst>
      <p:ext uri="{BB962C8B-B14F-4D97-AF65-F5344CB8AC3E}">
        <p14:creationId xmlns:p14="http://schemas.microsoft.com/office/powerpoint/2010/main" val="97063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610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Symbols</a:t>
            </a:r>
          </a:p>
        </p:txBody>
      </p:sp>
      <p:sp>
        <p:nvSpPr>
          <p:cNvPr id="5" name="Content Placeholder 4"/>
          <p:cNvSpPr>
            <a:spLocks noGrp="1"/>
          </p:cNvSpPr>
          <p:nvPr>
            <p:ph idx="1"/>
          </p:nvPr>
        </p:nvSpPr>
        <p:spPr/>
        <p:txBody>
          <a:bodyPr/>
          <a:lstStyle/>
          <a:p>
            <a:r>
              <a:rPr lang="en-AU" dirty="0"/>
              <a:t>I do: my turn to talk. This is the explanation section of our lesson where you are required to listen.</a:t>
            </a:r>
          </a:p>
          <a:p>
            <a:endParaRPr lang="en-AU" dirty="0"/>
          </a:p>
          <a:p>
            <a:r>
              <a:rPr lang="en-AU" dirty="0"/>
              <a:t>We do: this is where we discuss or work on the concepts together.</a:t>
            </a:r>
          </a:p>
          <a:p>
            <a:endParaRPr lang="en-AU" dirty="0"/>
          </a:p>
          <a:p>
            <a:r>
              <a:rPr lang="en-AU" dirty="0"/>
              <a:t>You do: your turn to be involved. You may be working in a group or on an activity individually.</a:t>
            </a:r>
          </a:p>
        </p:txBody>
      </p:sp>
    </p:spTree>
    <p:extLst>
      <p:ext uri="{BB962C8B-B14F-4D97-AF65-F5344CB8AC3E}">
        <p14:creationId xmlns:p14="http://schemas.microsoft.com/office/powerpoint/2010/main" val="3960911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4FE75A-44FD-4553-BC47-82F02A3351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7415D51A-C0A6-4863-8787-2DE341794C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52400"/>
            <a:ext cx="12192000" cy="6858000"/>
          </a:xfrm>
          <a:prstGeom prst="rect">
            <a:avLst/>
          </a:prstGeom>
        </p:spPr>
      </p:pic>
    </p:spTree>
    <p:extLst>
      <p:ext uri="{BB962C8B-B14F-4D97-AF65-F5344CB8AC3E}">
        <p14:creationId xmlns:p14="http://schemas.microsoft.com/office/powerpoint/2010/main" val="1573680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AU" dirty="0"/>
              <a:t>Procedure Text - Overview</a:t>
            </a:r>
          </a:p>
        </p:txBody>
      </p:sp>
      <p:sp>
        <p:nvSpPr>
          <p:cNvPr id="5" name="Content Placeholder 4"/>
          <p:cNvSpPr>
            <a:spLocks noGrp="1"/>
          </p:cNvSpPr>
          <p:nvPr>
            <p:ph idx="1"/>
          </p:nvPr>
        </p:nvSpPr>
        <p:spPr>
          <a:xfrm>
            <a:off x="838200" y="1690688"/>
            <a:ext cx="6325998" cy="4351338"/>
          </a:xfrm>
        </p:spPr>
        <p:txBody>
          <a:bodyPr>
            <a:normAutofit/>
          </a:bodyPr>
          <a:lstStyle/>
          <a:p>
            <a:pPr marL="0" indent="0">
              <a:buNone/>
            </a:pPr>
            <a:r>
              <a:rPr lang="en-AU" dirty="0"/>
              <a:t>Procedure texts inform how to do or make something through a series of steps.</a:t>
            </a:r>
          </a:p>
          <a:p>
            <a:pPr marL="0" indent="0">
              <a:buNone/>
            </a:pPr>
            <a:r>
              <a:rPr lang="en-AU" dirty="0"/>
              <a:t>There are many types of procedure texts, such as: </a:t>
            </a:r>
          </a:p>
          <a:p>
            <a:pPr>
              <a:buFontTx/>
              <a:buChar char="-"/>
            </a:pPr>
            <a:r>
              <a:rPr lang="en-AU" dirty="0"/>
              <a:t>recipes</a:t>
            </a:r>
          </a:p>
          <a:p>
            <a:pPr>
              <a:buFontTx/>
              <a:buChar char="-"/>
            </a:pPr>
            <a:r>
              <a:rPr lang="en-AU" dirty="0"/>
              <a:t>instructions</a:t>
            </a:r>
          </a:p>
          <a:p>
            <a:pPr>
              <a:buFontTx/>
              <a:buChar char="-"/>
            </a:pPr>
            <a:r>
              <a:rPr lang="en-AU" dirty="0"/>
              <a:t>directions</a:t>
            </a:r>
          </a:p>
          <a:p>
            <a:pPr>
              <a:buFontTx/>
              <a:buChar char="-"/>
            </a:pPr>
            <a:r>
              <a:rPr lang="en-AU" dirty="0"/>
              <a:t>rules.</a:t>
            </a:r>
          </a:p>
        </p:txBody>
      </p:sp>
      <p:pic>
        <p:nvPicPr>
          <p:cNvPr id="6" name="Picture 5">
            <a:extLst>
              <a:ext uri="{FF2B5EF4-FFF2-40B4-BE49-F238E27FC236}">
                <a16:creationId xmlns:a16="http://schemas.microsoft.com/office/drawing/2014/main" id="{06ADAD50-FA18-4B5E-BC39-EC76E8A5ED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071919" y="1991386"/>
            <a:ext cx="3749942" cy="3749942"/>
          </a:xfrm>
          <a:prstGeom prst="rect">
            <a:avLst/>
          </a:prstGeom>
        </p:spPr>
      </p:pic>
    </p:spTree>
    <p:extLst>
      <p:ext uri="{BB962C8B-B14F-4D97-AF65-F5344CB8AC3E}">
        <p14:creationId xmlns:p14="http://schemas.microsoft.com/office/powerpoint/2010/main" val="121280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2B615-8197-42FE-B0AF-F2BBEE32A3A1}"/>
              </a:ext>
            </a:extLst>
          </p:cNvPr>
          <p:cNvSpPr>
            <a:spLocks noGrp="1"/>
          </p:cNvSpPr>
          <p:nvPr>
            <p:ph type="title"/>
          </p:nvPr>
        </p:nvSpPr>
        <p:spPr/>
        <p:txBody>
          <a:bodyPr/>
          <a:lstStyle/>
          <a:p>
            <a:pPr algn="ctr"/>
            <a:r>
              <a:rPr lang="en-AU" dirty="0"/>
              <a:t>Procedure Text Structure</a:t>
            </a:r>
          </a:p>
        </p:txBody>
      </p:sp>
      <p:graphicFrame>
        <p:nvGraphicFramePr>
          <p:cNvPr id="11" name="Content Placeholder 10">
            <a:extLst>
              <a:ext uri="{FF2B5EF4-FFF2-40B4-BE49-F238E27FC236}">
                <a16:creationId xmlns:a16="http://schemas.microsoft.com/office/drawing/2014/main" id="{F3C291B2-7CEF-4ABA-9B95-58B460C78780}"/>
              </a:ext>
            </a:extLst>
          </p:cNvPr>
          <p:cNvGraphicFramePr>
            <a:graphicFrameLocks noGrp="1"/>
          </p:cNvGraphicFramePr>
          <p:nvPr>
            <p:ph idx="1"/>
            <p:extLst>
              <p:ext uri="{D42A27DB-BD31-4B8C-83A1-F6EECF244321}">
                <p14:modId xmlns:p14="http://schemas.microsoft.com/office/powerpoint/2010/main" val="4251282630"/>
              </p:ext>
            </p:extLst>
          </p:nvPr>
        </p:nvGraphicFramePr>
        <p:xfrm>
          <a:off x="838200" y="1690688"/>
          <a:ext cx="10515600" cy="3017520"/>
        </p:xfrm>
        <a:graphic>
          <a:graphicData uri="http://schemas.openxmlformats.org/drawingml/2006/table">
            <a:tbl>
              <a:tblPr firstRow="1" bandRow="1">
                <a:tableStyleId>{5C22544A-7EE6-4342-B048-85BDC9FD1C3A}</a:tableStyleId>
              </a:tblPr>
              <a:tblGrid>
                <a:gridCol w="2685176">
                  <a:extLst>
                    <a:ext uri="{9D8B030D-6E8A-4147-A177-3AD203B41FA5}">
                      <a16:colId xmlns:a16="http://schemas.microsoft.com/office/drawing/2014/main" val="3487707636"/>
                    </a:ext>
                  </a:extLst>
                </a:gridCol>
                <a:gridCol w="7830424">
                  <a:extLst>
                    <a:ext uri="{9D8B030D-6E8A-4147-A177-3AD203B41FA5}">
                      <a16:colId xmlns:a16="http://schemas.microsoft.com/office/drawing/2014/main" val="3271273856"/>
                    </a:ext>
                  </a:extLst>
                </a:gridCol>
              </a:tblGrid>
              <a:tr h="370840">
                <a:tc>
                  <a:txBody>
                    <a:bodyPr/>
                    <a:lstStyle/>
                    <a:p>
                      <a:pPr algn="ctr"/>
                      <a:r>
                        <a:rPr lang="en-AU" sz="2000" dirty="0">
                          <a:solidFill>
                            <a:srgbClr val="0070C0"/>
                          </a:solidFill>
                        </a:rPr>
                        <a:t>Title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2000" b="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0" dirty="0">
                          <a:solidFill>
                            <a:schemeClr val="tx1"/>
                          </a:solidFill>
                        </a:rPr>
                        <a:t>This is a clear </a:t>
                      </a:r>
                      <a:r>
                        <a:rPr lang="en-AU" sz="2000" b="1" dirty="0">
                          <a:solidFill>
                            <a:srgbClr val="0070C0"/>
                          </a:solidFill>
                        </a:rPr>
                        <a:t>statement</a:t>
                      </a:r>
                      <a:r>
                        <a:rPr lang="en-AU" sz="2000" b="0" dirty="0">
                          <a:solidFill>
                            <a:schemeClr val="tx1"/>
                          </a:solidFill>
                        </a:rPr>
                        <a:t> about what you are going to do or make.</a:t>
                      </a:r>
                    </a:p>
                    <a:p>
                      <a:pPr algn="ctr"/>
                      <a:endParaRPr lang="en-AU"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8813787"/>
                  </a:ext>
                </a:extLst>
              </a:tr>
              <a:tr h="370840">
                <a:tc>
                  <a:txBody>
                    <a:bodyPr/>
                    <a:lstStyle/>
                    <a:p>
                      <a:pPr algn="ctr"/>
                      <a:r>
                        <a:rPr lang="en-AU" sz="2000" b="1" dirty="0">
                          <a:solidFill>
                            <a:srgbClr val="FF0000"/>
                          </a:solidFill>
                        </a:rPr>
                        <a:t>Materials/Ingredients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20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dirty="0"/>
                        <a:t>This is a </a:t>
                      </a:r>
                      <a:r>
                        <a:rPr lang="en-AU" sz="2000" b="1" dirty="0">
                          <a:solidFill>
                            <a:srgbClr val="FF0000"/>
                          </a:solidFill>
                        </a:rPr>
                        <a:t>list of items </a:t>
                      </a:r>
                      <a:r>
                        <a:rPr lang="en-AU" sz="2000" dirty="0"/>
                        <a:t>that you will need to complete the task. </a:t>
                      </a:r>
                      <a:endParaRPr lang="en-AU" sz="2000" i="1" dirty="0"/>
                    </a:p>
                    <a:p>
                      <a:pPr algn="ctr"/>
                      <a:endParaRPr lang="en-AU"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1135265"/>
                  </a:ext>
                </a:extLst>
              </a:tr>
              <a:tr h="370840">
                <a:tc>
                  <a:txBody>
                    <a:bodyPr/>
                    <a:lstStyle/>
                    <a:p>
                      <a:pPr algn="ctr"/>
                      <a:r>
                        <a:rPr lang="en-AU" sz="2000" b="1" dirty="0">
                          <a:solidFill>
                            <a:srgbClr val="00B050"/>
                          </a:solidFill>
                        </a:rPr>
                        <a:t>Method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20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dirty="0"/>
                        <a:t>This is a </a:t>
                      </a:r>
                      <a:r>
                        <a:rPr lang="en-AU" sz="2000" b="1" dirty="0">
                          <a:solidFill>
                            <a:srgbClr val="00B050"/>
                          </a:solidFill>
                        </a:rPr>
                        <a:t>series of ordered steps </a:t>
                      </a:r>
                      <a:r>
                        <a:rPr lang="en-AU" sz="2000" b="0" dirty="0">
                          <a:solidFill>
                            <a:schemeClr val="tx1"/>
                          </a:solidFill>
                        </a:rPr>
                        <a:t>explaining</a:t>
                      </a:r>
                      <a:r>
                        <a:rPr lang="en-AU" sz="2000" b="1" dirty="0">
                          <a:solidFill>
                            <a:srgbClr val="00B050"/>
                          </a:solidFill>
                        </a:rPr>
                        <a:t> </a:t>
                      </a:r>
                      <a:r>
                        <a:rPr lang="en-AU" sz="2000" dirty="0"/>
                        <a:t>how to complete the task.</a:t>
                      </a:r>
                    </a:p>
                    <a:p>
                      <a:pPr algn="ctr"/>
                      <a:endParaRPr lang="en-AU"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0670042"/>
                  </a:ext>
                </a:extLst>
              </a:tr>
            </a:tbl>
          </a:graphicData>
        </a:graphic>
      </p:graphicFrame>
    </p:spTree>
    <p:extLst>
      <p:ext uri="{BB962C8B-B14F-4D97-AF65-F5344CB8AC3E}">
        <p14:creationId xmlns:p14="http://schemas.microsoft.com/office/powerpoint/2010/main" val="2279081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6F717-C0AE-4F3D-B3F6-116FB721D58D}"/>
              </a:ext>
            </a:extLst>
          </p:cNvPr>
          <p:cNvSpPr>
            <a:spLocks noGrp="1"/>
          </p:cNvSpPr>
          <p:nvPr>
            <p:ph type="title"/>
          </p:nvPr>
        </p:nvSpPr>
        <p:spPr/>
        <p:txBody>
          <a:bodyPr/>
          <a:lstStyle/>
          <a:p>
            <a:pPr algn="ctr"/>
            <a:r>
              <a:rPr lang="en-AU" dirty="0">
                <a:solidFill>
                  <a:srgbClr val="0070C0"/>
                </a:solidFill>
              </a:rPr>
              <a:t>How to Brush Your Teeth</a:t>
            </a:r>
          </a:p>
        </p:txBody>
      </p:sp>
      <p:sp>
        <p:nvSpPr>
          <p:cNvPr id="3" name="Content Placeholder 2">
            <a:extLst>
              <a:ext uri="{FF2B5EF4-FFF2-40B4-BE49-F238E27FC236}">
                <a16:creationId xmlns:a16="http://schemas.microsoft.com/office/drawing/2014/main" id="{8BB0686A-A280-47C0-A070-4F4243DE5E1A}"/>
              </a:ext>
            </a:extLst>
          </p:cNvPr>
          <p:cNvSpPr>
            <a:spLocks noGrp="1"/>
          </p:cNvSpPr>
          <p:nvPr>
            <p:ph idx="1"/>
          </p:nvPr>
        </p:nvSpPr>
        <p:spPr>
          <a:xfrm>
            <a:off x="838200" y="1690688"/>
            <a:ext cx="5257800" cy="4351338"/>
          </a:xfrm>
        </p:spPr>
        <p:txBody>
          <a:bodyPr>
            <a:normAutofit/>
          </a:bodyPr>
          <a:lstStyle/>
          <a:p>
            <a:pPr marL="0" indent="0">
              <a:buNone/>
            </a:pPr>
            <a:r>
              <a:rPr lang="en-AU" b="1" dirty="0">
                <a:solidFill>
                  <a:srgbClr val="FF0000"/>
                </a:solidFill>
              </a:rPr>
              <a:t>Materials</a:t>
            </a:r>
          </a:p>
          <a:p>
            <a:pPr marL="0" indent="0">
              <a:buNone/>
            </a:pPr>
            <a:r>
              <a:rPr lang="en-AU" dirty="0"/>
              <a:t>Toothbrush</a:t>
            </a:r>
          </a:p>
          <a:p>
            <a:pPr marL="0" indent="0">
              <a:buNone/>
            </a:pPr>
            <a:r>
              <a:rPr lang="en-AU" dirty="0"/>
              <a:t>Toothpaste</a:t>
            </a:r>
          </a:p>
          <a:p>
            <a:pPr marL="0" indent="0">
              <a:buNone/>
            </a:pPr>
            <a:r>
              <a:rPr lang="en-AU" dirty="0"/>
              <a:t>Water</a:t>
            </a:r>
          </a:p>
          <a:p>
            <a:pPr marL="0" indent="0">
              <a:buNone/>
            </a:pPr>
            <a:endParaRPr lang="en-AU" dirty="0"/>
          </a:p>
        </p:txBody>
      </p:sp>
      <p:sp>
        <p:nvSpPr>
          <p:cNvPr id="5" name="Content Placeholder 4">
            <a:extLst>
              <a:ext uri="{FF2B5EF4-FFF2-40B4-BE49-F238E27FC236}">
                <a16:creationId xmlns:a16="http://schemas.microsoft.com/office/drawing/2014/main" id="{97584825-CCF6-4EFA-B035-BA6D54F0A0F8}"/>
              </a:ext>
            </a:extLst>
          </p:cNvPr>
          <p:cNvSpPr>
            <a:spLocks noGrp="1"/>
          </p:cNvSpPr>
          <p:nvPr>
            <p:ph sz="half" idx="4294967295"/>
          </p:nvPr>
        </p:nvSpPr>
        <p:spPr>
          <a:xfrm>
            <a:off x="6019800" y="1690688"/>
            <a:ext cx="5181600" cy="4351338"/>
          </a:xfrm>
        </p:spPr>
        <p:txBody>
          <a:bodyPr>
            <a:normAutofit/>
          </a:bodyPr>
          <a:lstStyle/>
          <a:p>
            <a:pPr marL="0" indent="0">
              <a:buNone/>
            </a:pPr>
            <a:r>
              <a:rPr lang="en-AU" b="1" dirty="0">
                <a:solidFill>
                  <a:srgbClr val="00B050"/>
                </a:solidFill>
              </a:rPr>
              <a:t>Method</a:t>
            </a:r>
          </a:p>
          <a:p>
            <a:pPr marL="457200" indent="-457200">
              <a:buFont typeface="+mj-lt"/>
              <a:buAutoNum type="arabicPeriod"/>
            </a:pPr>
            <a:r>
              <a:rPr lang="en-AU" dirty="0"/>
              <a:t>Squeeze some toothpaste on the toothbrush.</a:t>
            </a:r>
          </a:p>
          <a:p>
            <a:pPr marL="457200" indent="-457200">
              <a:buFont typeface="+mj-lt"/>
              <a:buAutoNum type="arabicPeriod"/>
            </a:pPr>
            <a:r>
              <a:rPr lang="en-AU" dirty="0"/>
              <a:t>Put your toothbrush under some water.</a:t>
            </a:r>
          </a:p>
          <a:p>
            <a:pPr marL="457200" indent="-457200">
              <a:buFont typeface="+mj-lt"/>
              <a:buAutoNum type="arabicPeriod"/>
            </a:pPr>
            <a:r>
              <a:rPr lang="en-AU" dirty="0"/>
              <a:t>Brush your teeth thoroughly for three minutes.</a:t>
            </a:r>
          </a:p>
          <a:p>
            <a:pPr marL="457200" indent="-457200">
              <a:buFont typeface="+mj-lt"/>
              <a:buAutoNum type="arabicPeriod"/>
            </a:pPr>
            <a:r>
              <a:rPr lang="en-AU" dirty="0"/>
              <a:t>Rinse your mouth and the toothbrush with water.</a:t>
            </a:r>
            <a:endParaRPr lang="en-US" dirty="0"/>
          </a:p>
          <a:p>
            <a:endParaRPr lang="en-AU" dirty="0"/>
          </a:p>
        </p:txBody>
      </p:sp>
      <p:pic>
        <p:nvPicPr>
          <p:cNvPr id="1030" name="Picture 6" descr="toothbrush - Teach Starter file">
            <a:extLst>
              <a:ext uri="{FF2B5EF4-FFF2-40B4-BE49-F238E27FC236}">
                <a16:creationId xmlns:a16="http://schemas.microsoft.com/office/drawing/2014/main" id="{BD0BC111-DA05-4106-ABB4-2FF4B35DA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9309" y="3101830"/>
            <a:ext cx="3011288" cy="2458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99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0BDD0-BA1F-4EB9-9A86-F317B36A7A99}"/>
              </a:ext>
            </a:extLst>
          </p:cNvPr>
          <p:cNvSpPr>
            <a:spLocks noGrp="1"/>
          </p:cNvSpPr>
          <p:nvPr>
            <p:ph type="title"/>
          </p:nvPr>
        </p:nvSpPr>
        <p:spPr/>
        <p:txBody>
          <a:bodyPr/>
          <a:lstStyle/>
          <a:p>
            <a:pPr algn="ctr"/>
            <a:r>
              <a:rPr lang="en-AU" dirty="0">
                <a:solidFill>
                  <a:srgbClr val="0070C0"/>
                </a:solidFill>
              </a:rPr>
              <a:t>How to Make a Cheese Sandwich</a:t>
            </a:r>
          </a:p>
        </p:txBody>
      </p:sp>
      <p:sp>
        <p:nvSpPr>
          <p:cNvPr id="4" name="Content Placeholder 3">
            <a:extLst>
              <a:ext uri="{FF2B5EF4-FFF2-40B4-BE49-F238E27FC236}">
                <a16:creationId xmlns:a16="http://schemas.microsoft.com/office/drawing/2014/main" id="{8BF456AA-E81F-4B25-B503-987A37D13B77}"/>
              </a:ext>
            </a:extLst>
          </p:cNvPr>
          <p:cNvSpPr>
            <a:spLocks noGrp="1"/>
          </p:cNvSpPr>
          <p:nvPr>
            <p:ph idx="1"/>
          </p:nvPr>
        </p:nvSpPr>
        <p:spPr>
          <a:xfrm>
            <a:off x="838200" y="1690688"/>
            <a:ext cx="5257800" cy="4351338"/>
          </a:xfrm>
        </p:spPr>
        <p:txBody>
          <a:bodyPr>
            <a:normAutofit/>
          </a:bodyPr>
          <a:lstStyle/>
          <a:p>
            <a:pPr marL="0" indent="0">
              <a:buNone/>
            </a:pPr>
            <a:r>
              <a:rPr lang="en-AU" sz="2600" b="1" dirty="0">
                <a:solidFill>
                  <a:srgbClr val="FF0000"/>
                </a:solidFill>
              </a:rPr>
              <a:t>Ingredients</a:t>
            </a:r>
          </a:p>
          <a:p>
            <a:pPr marL="0" indent="0">
              <a:buNone/>
            </a:pPr>
            <a:r>
              <a:rPr lang="en-AU" sz="2600" dirty="0"/>
              <a:t>2 slices of bread</a:t>
            </a:r>
          </a:p>
          <a:p>
            <a:pPr marL="0" indent="0">
              <a:buNone/>
            </a:pPr>
            <a:r>
              <a:rPr lang="en-AU" sz="2600" dirty="0"/>
              <a:t>1 slice of cheese</a:t>
            </a:r>
          </a:p>
          <a:p>
            <a:pPr marL="0" indent="0">
              <a:buNone/>
            </a:pPr>
            <a:r>
              <a:rPr lang="en-AU" sz="2600" dirty="0"/>
              <a:t>Butter</a:t>
            </a:r>
          </a:p>
          <a:p>
            <a:pPr marL="0" indent="0">
              <a:buNone/>
            </a:pPr>
            <a:r>
              <a:rPr lang="en-AU" sz="2600" dirty="0"/>
              <a:t>A knife</a:t>
            </a:r>
          </a:p>
          <a:p>
            <a:pPr marL="0" indent="0">
              <a:buNone/>
            </a:pPr>
            <a:r>
              <a:rPr lang="en-AU" sz="2600" dirty="0"/>
              <a:t>A chopping board</a:t>
            </a:r>
          </a:p>
        </p:txBody>
      </p:sp>
      <p:sp>
        <p:nvSpPr>
          <p:cNvPr id="5" name="Content Placeholder 4">
            <a:extLst>
              <a:ext uri="{FF2B5EF4-FFF2-40B4-BE49-F238E27FC236}">
                <a16:creationId xmlns:a16="http://schemas.microsoft.com/office/drawing/2014/main" id="{BA68AF68-AC16-41EF-BF21-B42FA8B3B9E9}"/>
              </a:ext>
            </a:extLst>
          </p:cNvPr>
          <p:cNvSpPr>
            <a:spLocks noGrp="1"/>
          </p:cNvSpPr>
          <p:nvPr>
            <p:ph sz="half" idx="4294967295"/>
          </p:nvPr>
        </p:nvSpPr>
        <p:spPr>
          <a:xfrm>
            <a:off x="6096000" y="1690688"/>
            <a:ext cx="5181600" cy="4351338"/>
          </a:xfrm>
        </p:spPr>
        <p:txBody>
          <a:bodyPr>
            <a:normAutofit fontScale="92500" lnSpcReduction="10000"/>
          </a:bodyPr>
          <a:lstStyle/>
          <a:p>
            <a:pPr marL="0" indent="0">
              <a:buNone/>
            </a:pPr>
            <a:r>
              <a:rPr lang="en-AU" b="1" dirty="0">
                <a:solidFill>
                  <a:srgbClr val="00B050"/>
                </a:solidFill>
              </a:rPr>
              <a:t>Method</a:t>
            </a:r>
          </a:p>
          <a:p>
            <a:pPr marL="457200" indent="-457200">
              <a:buAutoNum type="arabicPeriod"/>
            </a:pPr>
            <a:r>
              <a:rPr lang="en-AU" dirty="0"/>
              <a:t>Lay the slices of bread on the chopping board.</a:t>
            </a:r>
          </a:p>
          <a:p>
            <a:pPr marL="457200" indent="-457200">
              <a:buAutoNum type="arabicPeriod"/>
            </a:pPr>
            <a:r>
              <a:rPr lang="en-AU" dirty="0"/>
              <a:t>Carefully spread the butter on the slices of bread.</a:t>
            </a:r>
          </a:p>
          <a:p>
            <a:pPr marL="457200" indent="-457200">
              <a:buAutoNum type="arabicPeriod"/>
            </a:pPr>
            <a:r>
              <a:rPr lang="en-AU" dirty="0"/>
              <a:t>Lay the cheese on top of one of the slices of bread.</a:t>
            </a:r>
          </a:p>
          <a:p>
            <a:pPr marL="457200" indent="-457200">
              <a:buAutoNum type="arabicPeriod"/>
            </a:pPr>
            <a:r>
              <a:rPr lang="en-AU" dirty="0"/>
              <a:t>Place the other slice of bread on top of the cheese.</a:t>
            </a:r>
          </a:p>
          <a:p>
            <a:pPr marL="457200" indent="-457200">
              <a:buAutoNum type="arabicPeriod"/>
            </a:pPr>
            <a:r>
              <a:rPr lang="en-AU" dirty="0"/>
              <a:t>Carefully cut the sandwich in half and place it onto a small plate.</a:t>
            </a:r>
          </a:p>
          <a:p>
            <a:pPr marL="0" indent="0">
              <a:buNone/>
            </a:pPr>
            <a:endParaRPr lang="en-AU" dirty="0"/>
          </a:p>
          <a:p>
            <a:pPr marL="0" indent="0">
              <a:buNone/>
            </a:pPr>
            <a:endParaRPr lang="en-US" dirty="0"/>
          </a:p>
          <a:p>
            <a:endParaRPr lang="en-AU" dirty="0"/>
          </a:p>
        </p:txBody>
      </p:sp>
      <p:pic>
        <p:nvPicPr>
          <p:cNvPr id="6" name="Picture 5">
            <a:extLst>
              <a:ext uri="{FF2B5EF4-FFF2-40B4-BE49-F238E27FC236}">
                <a16:creationId xmlns:a16="http://schemas.microsoft.com/office/drawing/2014/main" id="{112DF864-00F0-45C1-83C5-B2E2422007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1614" b="11230"/>
          <a:stretch/>
        </p:blipFill>
        <p:spPr>
          <a:xfrm>
            <a:off x="2869266" y="4660280"/>
            <a:ext cx="2919137" cy="1381746"/>
          </a:xfrm>
          <a:prstGeom prst="rect">
            <a:avLst/>
          </a:prstGeom>
        </p:spPr>
      </p:pic>
    </p:spTree>
    <p:extLst>
      <p:ext uri="{BB962C8B-B14F-4D97-AF65-F5344CB8AC3E}">
        <p14:creationId xmlns:p14="http://schemas.microsoft.com/office/powerpoint/2010/main" val="220514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4C26D0-5D57-4F34-B190-F3C8A21E4F99}"/>
              </a:ext>
            </a:extLst>
          </p:cNvPr>
          <p:cNvSpPr>
            <a:spLocks noGrp="1"/>
          </p:cNvSpPr>
          <p:nvPr>
            <p:ph type="title"/>
          </p:nvPr>
        </p:nvSpPr>
        <p:spPr/>
        <p:txBody>
          <a:bodyPr/>
          <a:lstStyle/>
          <a:p>
            <a:pPr algn="ctr"/>
            <a:r>
              <a:rPr lang="en-AU" dirty="0"/>
              <a:t>Procedure Texts - Language</a:t>
            </a:r>
          </a:p>
        </p:txBody>
      </p:sp>
      <p:sp>
        <p:nvSpPr>
          <p:cNvPr id="5" name="Content Placeholder 4">
            <a:extLst>
              <a:ext uri="{FF2B5EF4-FFF2-40B4-BE49-F238E27FC236}">
                <a16:creationId xmlns:a16="http://schemas.microsoft.com/office/drawing/2014/main" id="{EAD1EFFA-4437-41A6-8F7C-D340EA51EF2C}"/>
              </a:ext>
            </a:extLst>
          </p:cNvPr>
          <p:cNvSpPr>
            <a:spLocks noGrp="1"/>
          </p:cNvSpPr>
          <p:nvPr>
            <p:ph idx="1"/>
          </p:nvPr>
        </p:nvSpPr>
        <p:spPr>
          <a:xfrm>
            <a:off x="838200" y="1690688"/>
            <a:ext cx="10515600" cy="4351338"/>
          </a:xfrm>
        </p:spPr>
        <p:txBody>
          <a:bodyPr/>
          <a:lstStyle/>
          <a:p>
            <a:pPr marL="0" indent="0">
              <a:buNone/>
            </a:pPr>
            <a:r>
              <a:rPr lang="en-AU" dirty="0"/>
              <a:t>Procedure texts use clear and direct language. They use words that are related to the topic of the procedure.</a:t>
            </a:r>
          </a:p>
          <a:p>
            <a:pPr marL="0" indent="0">
              <a:buNone/>
            </a:pPr>
            <a:r>
              <a:rPr lang="en-AU" dirty="0"/>
              <a:t>Here are some examples of the language you might find in procedure:</a:t>
            </a:r>
          </a:p>
          <a:p>
            <a:pPr>
              <a:buFontTx/>
              <a:buChar char="-"/>
            </a:pPr>
            <a:r>
              <a:rPr lang="en-AU" dirty="0"/>
              <a:t>common nouns</a:t>
            </a:r>
          </a:p>
          <a:p>
            <a:pPr>
              <a:buFontTx/>
              <a:buChar char="-"/>
            </a:pPr>
            <a:r>
              <a:rPr lang="en-AU" dirty="0"/>
              <a:t>action verbs </a:t>
            </a:r>
          </a:p>
          <a:p>
            <a:pPr>
              <a:buFontTx/>
              <a:buChar char="-"/>
            </a:pPr>
            <a:r>
              <a:rPr lang="en-AU" dirty="0"/>
              <a:t>‘ly’ adverbs</a:t>
            </a:r>
          </a:p>
          <a:p>
            <a:pPr>
              <a:buFontTx/>
              <a:buChar char="-"/>
            </a:pPr>
            <a:r>
              <a:rPr lang="en-AU" dirty="0"/>
              <a:t>adverbial phrases.</a:t>
            </a:r>
          </a:p>
        </p:txBody>
      </p:sp>
      <p:pic>
        <p:nvPicPr>
          <p:cNvPr id="7" name="Picture 2" descr="Quill and Ink - Teach Starter file">
            <a:extLst>
              <a:ext uri="{FF2B5EF4-FFF2-40B4-BE49-F238E27FC236}">
                <a16:creationId xmlns:a16="http://schemas.microsoft.com/office/drawing/2014/main" id="{43CABF07-4D9F-457F-A5C0-4FF491D5BF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8083" y="4214585"/>
            <a:ext cx="2853104" cy="159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906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ching Reource - Exploring Procedural Texts" id="{D7CEFE66-CE2F-4225-9128-62A94635D98A}" vid="{1A3AA024-4A84-4A26-BEB4-A9DBBC7FE56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ching Reource - Exploring Procedural Texts" id="{D7CEFE66-CE2F-4225-9128-62A94635D98A}" vid="{447B6EBD-132A-4BD9-85E0-3C45BFD6BDA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Exploring-Procedural-Texts-PowerPoint-Microsoft-PowerPoint-_73622</Template>
  <TotalTime>119</TotalTime>
  <Words>523</Words>
  <Application>Microsoft Office PowerPoint</Application>
  <PresentationFormat>Widescreen</PresentationFormat>
  <Paragraphs>86</Paragraphs>
  <Slides>12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Calibri Light</vt:lpstr>
      <vt:lpstr>Office Theme</vt:lpstr>
      <vt:lpstr>Custom Design</vt:lpstr>
      <vt:lpstr>Teacher Notes</vt:lpstr>
      <vt:lpstr>PowerPoint Presentation</vt:lpstr>
      <vt:lpstr>Symbols</vt:lpstr>
      <vt:lpstr>PowerPoint Presentation</vt:lpstr>
      <vt:lpstr>Procedure Text - Overview</vt:lpstr>
      <vt:lpstr>Procedure Text Structure</vt:lpstr>
      <vt:lpstr>How to Brush Your Teeth</vt:lpstr>
      <vt:lpstr>How to Make a Cheese Sandwich</vt:lpstr>
      <vt:lpstr>Procedure Texts - Language</vt:lpstr>
      <vt:lpstr>Language in Procedure Texts</vt:lpstr>
      <vt:lpstr>Procedure Text Language - Example</vt:lpstr>
      <vt:lpstr>Plan &amp; Draft</vt:lpstr>
    </vt:vector>
  </TitlesOfParts>
  <Company>Department of Education and Training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Notes</dc:title>
  <dc:creator>Josh Burnie</dc:creator>
  <cp:lastModifiedBy>Josh Burnie</cp:lastModifiedBy>
  <cp:revision>2</cp:revision>
  <dcterms:created xsi:type="dcterms:W3CDTF">2020-04-29T05:04:34Z</dcterms:created>
  <dcterms:modified xsi:type="dcterms:W3CDTF">2020-04-29T07:04:00Z</dcterms:modified>
</cp:coreProperties>
</file>